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81" r:id="rId7"/>
    <p:sldId id="272" r:id="rId8"/>
    <p:sldId id="262" r:id="rId9"/>
    <p:sldId id="263" r:id="rId10"/>
    <p:sldId id="267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3" r:id="rId19"/>
    <p:sldId id="275" r:id="rId20"/>
    <p:sldId id="274" r:id="rId21"/>
    <p:sldId id="277" r:id="rId22"/>
    <p:sldId id="278" r:id="rId23"/>
    <p:sldId id="279" r:id="rId24"/>
    <p:sldId id="280" r:id="rId25"/>
    <p:sldId id="27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/>
    <p:restoredTop sz="94613"/>
  </p:normalViewPr>
  <p:slideViewPr>
    <p:cSldViewPr snapToGrid="0" snapToObjects="1">
      <p:cViewPr varScale="1">
        <p:scale>
          <a:sx n="86" d="100"/>
          <a:sy n="86" d="100"/>
        </p:scale>
        <p:origin x="141" y="4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 Jesús Pérez Jiménez" userId="6e81010081b04120" providerId="LiveId" clId="{DF34C51B-191B-4CEA-B73A-6855A55C8DC8}"/>
    <pc:docChg chg="undo custSel addSld delSld modSld sldOrd">
      <pc:chgData name="Angel Jesús Pérez Jiménez" userId="6e81010081b04120" providerId="LiveId" clId="{DF34C51B-191B-4CEA-B73A-6855A55C8DC8}" dt="2017-09-18T18:21:57.739" v="7052"/>
      <pc:docMkLst>
        <pc:docMk/>
      </pc:docMkLst>
      <pc:sldChg chg="modTransition modAnim">
        <pc:chgData name="Angel Jesús Pérez Jiménez" userId="6e81010081b04120" providerId="LiveId" clId="{DF34C51B-191B-4CEA-B73A-6855A55C8DC8}" dt="2017-09-18T18:16:27.487" v="7047"/>
        <pc:sldMkLst>
          <pc:docMk/>
          <pc:sldMk cId="1267246770" sldId="257"/>
        </pc:sldMkLst>
      </pc:sldChg>
      <pc:sldChg chg="modTransition">
        <pc:chgData name="Angel Jesús Pérez Jiménez" userId="6e81010081b04120" providerId="LiveId" clId="{DF34C51B-191B-4CEA-B73A-6855A55C8DC8}" dt="2017-09-18T18:17:05.117" v="7048"/>
        <pc:sldMkLst>
          <pc:docMk/>
          <pc:sldMk cId="137406996" sldId="259"/>
        </pc:sldMkLst>
      </pc:sldChg>
      <pc:sldChg chg="modTransition modAnim">
        <pc:chgData name="Angel Jesús Pérez Jiménez" userId="6e81010081b04120" providerId="LiveId" clId="{DF34C51B-191B-4CEA-B73A-6855A55C8DC8}" dt="2017-09-18T18:17:15.316" v="7049"/>
        <pc:sldMkLst>
          <pc:docMk/>
          <pc:sldMk cId="932153368" sldId="260"/>
        </pc:sldMkLst>
      </pc:sldChg>
      <pc:sldChg chg="addSp modSp modTransition modAnim">
        <pc:chgData name="Angel Jesús Pérez Jiménez" userId="6e81010081b04120" providerId="LiveId" clId="{DF34C51B-191B-4CEA-B73A-6855A55C8DC8}" dt="2017-09-18T18:17:21.436" v="7050"/>
        <pc:sldMkLst>
          <pc:docMk/>
          <pc:sldMk cId="523865447" sldId="261"/>
        </pc:sldMkLst>
        <pc:spChg chg="mod">
          <ac:chgData name="Angel Jesús Pérez Jiménez" userId="6e81010081b04120" providerId="LiveId" clId="{DF34C51B-191B-4CEA-B73A-6855A55C8DC8}" dt="2017-09-18T17:49:00.169" v="5996" actId="20577"/>
          <ac:spMkLst>
            <pc:docMk/>
            <pc:sldMk cId="523865447" sldId="261"/>
            <ac:spMk id="3" creationId="{00000000-0000-0000-0000-000000000000}"/>
          </ac:spMkLst>
        </pc:spChg>
        <pc:graphicFrameChg chg="add modGraphic">
          <ac:chgData name="Angel Jesús Pérez Jiménez" userId="6e81010081b04120" providerId="LiveId" clId="{DF34C51B-191B-4CEA-B73A-6855A55C8DC8}" dt="2017-09-18T17:53:15.123" v="6955"/>
          <ac:graphicFrameMkLst>
            <pc:docMk/>
            <pc:sldMk cId="523865447" sldId="261"/>
            <ac:graphicFrameMk id="5" creationId="{0CA3E257-D249-4F00-92A2-93BCDA63B685}"/>
          </ac:graphicFrameMkLst>
        </pc:graphicFrameChg>
      </pc:sldChg>
      <pc:sldChg chg="modAnim">
        <pc:chgData name="Angel Jesús Pérez Jiménez" userId="6e81010081b04120" providerId="LiveId" clId="{DF34C51B-191B-4CEA-B73A-6855A55C8DC8}" dt="2017-09-18T18:08:13.842" v="6993"/>
        <pc:sldMkLst>
          <pc:docMk/>
          <pc:sldMk cId="913358616" sldId="262"/>
        </pc:sldMkLst>
      </pc:sldChg>
      <pc:sldChg chg="modAnim">
        <pc:chgData name="Angel Jesús Pérez Jiménez" userId="6e81010081b04120" providerId="LiveId" clId="{DF34C51B-191B-4CEA-B73A-6855A55C8DC8}" dt="2017-09-18T18:08:44.767" v="6998"/>
        <pc:sldMkLst>
          <pc:docMk/>
          <pc:sldMk cId="2016566618" sldId="263"/>
        </pc:sldMkLst>
      </pc:sldChg>
      <pc:sldChg chg="modAnim">
        <pc:chgData name="Angel Jesús Pérez Jiménez" userId="6e81010081b04120" providerId="LiveId" clId="{DF34C51B-191B-4CEA-B73A-6855A55C8DC8}" dt="2017-09-18T18:10:26.717" v="7002"/>
        <pc:sldMkLst>
          <pc:docMk/>
          <pc:sldMk cId="3771611104" sldId="264"/>
        </pc:sldMkLst>
      </pc:sldChg>
      <pc:sldChg chg="modAnim">
        <pc:chgData name="Angel Jesús Pérez Jiménez" userId="6e81010081b04120" providerId="LiveId" clId="{DF34C51B-191B-4CEA-B73A-6855A55C8DC8}" dt="2017-09-18T18:10:58.794" v="7007"/>
        <pc:sldMkLst>
          <pc:docMk/>
          <pc:sldMk cId="1546275451" sldId="265"/>
        </pc:sldMkLst>
      </pc:sldChg>
      <pc:sldChg chg="modAnim">
        <pc:chgData name="Angel Jesús Pérez Jiménez" userId="6e81010081b04120" providerId="LiveId" clId="{DF34C51B-191B-4CEA-B73A-6855A55C8DC8}" dt="2017-09-18T18:11:23.473" v="7010"/>
        <pc:sldMkLst>
          <pc:docMk/>
          <pc:sldMk cId="452826253" sldId="266"/>
        </pc:sldMkLst>
      </pc:sldChg>
      <pc:sldChg chg="modAnim">
        <pc:chgData name="Angel Jesús Pérez Jiménez" userId="6e81010081b04120" providerId="LiveId" clId="{DF34C51B-191B-4CEA-B73A-6855A55C8DC8}" dt="2017-09-18T18:11:43.690" v="7013"/>
        <pc:sldMkLst>
          <pc:docMk/>
          <pc:sldMk cId="1187275033" sldId="268"/>
        </pc:sldMkLst>
      </pc:sldChg>
      <pc:sldChg chg="modAnim">
        <pc:chgData name="Angel Jesús Pérez Jiménez" userId="6e81010081b04120" providerId="LiveId" clId="{DF34C51B-191B-4CEA-B73A-6855A55C8DC8}" dt="2017-09-18T18:12:04.688" v="7016"/>
        <pc:sldMkLst>
          <pc:docMk/>
          <pc:sldMk cId="2591675125" sldId="269"/>
        </pc:sldMkLst>
      </pc:sldChg>
      <pc:sldChg chg="modAnim">
        <pc:chgData name="Angel Jesús Pérez Jiménez" userId="6e81010081b04120" providerId="LiveId" clId="{DF34C51B-191B-4CEA-B73A-6855A55C8DC8}" dt="2017-09-18T18:12:32.077" v="7020"/>
        <pc:sldMkLst>
          <pc:docMk/>
          <pc:sldMk cId="2419121162" sldId="270"/>
        </pc:sldMkLst>
      </pc:sldChg>
      <pc:sldChg chg="addSp modSp">
        <pc:chgData name="Angel Jesús Pérez Jiménez" userId="6e81010081b04120" providerId="LiveId" clId="{DF34C51B-191B-4CEA-B73A-6855A55C8DC8}" dt="2017-09-18T17:39:38.082" v="4937" actId="1076"/>
        <pc:sldMkLst>
          <pc:docMk/>
          <pc:sldMk cId="1172038856" sldId="271"/>
        </pc:sldMkLst>
        <pc:graphicFrameChg chg="add mod modGraphic">
          <ac:chgData name="Angel Jesús Pérez Jiménez" userId="6e81010081b04120" providerId="LiveId" clId="{DF34C51B-191B-4CEA-B73A-6855A55C8DC8}" dt="2017-09-18T17:35:01.010" v="3911" actId="1076"/>
          <ac:graphicFrameMkLst>
            <pc:docMk/>
            <pc:sldMk cId="1172038856" sldId="271"/>
            <ac:graphicFrameMk id="5" creationId="{F520E68D-467E-41CB-A021-F3866D0671BA}"/>
          </ac:graphicFrameMkLst>
        </pc:graphicFrameChg>
        <pc:graphicFrameChg chg="add mod modGraphic">
          <ac:chgData name="Angel Jesús Pérez Jiménez" userId="6e81010081b04120" providerId="LiveId" clId="{DF34C51B-191B-4CEA-B73A-6855A55C8DC8}" dt="2017-09-18T17:35:02.705" v="3912" actId="1076"/>
          <ac:graphicFrameMkLst>
            <pc:docMk/>
            <pc:sldMk cId="1172038856" sldId="271"/>
            <ac:graphicFrameMk id="7" creationId="{A69D83DA-18D9-4E79-BB22-55C5B1B9D245}"/>
          </ac:graphicFrameMkLst>
        </pc:graphicFrameChg>
        <pc:graphicFrameChg chg="add mod modGraphic">
          <ac:chgData name="Angel Jesús Pérez Jiménez" userId="6e81010081b04120" providerId="LiveId" clId="{DF34C51B-191B-4CEA-B73A-6855A55C8DC8}" dt="2017-09-18T17:39:38.082" v="4937" actId="1076"/>
          <ac:graphicFrameMkLst>
            <pc:docMk/>
            <pc:sldMk cId="1172038856" sldId="271"/>
            <ac:graphicFrameMk id="9" creationId="{2196FA1E-B8ED-485C-AF1C-EDE221E1AAE7}"/>
          </ac:graphicFrameMkLst>
        </pc:graphicFrameChg>
      </pc:sldChg>
      <pc:sldChg chg="modTransition modAnim">
        <pc:chgData name="Angel Jesús Pérez Jiménez" userId="6e81010081b04120" providerId="LiveId" clId="{DF34C51B-191B-4CEA-B73A-6855A55C8DC8}" dt="2017-09-18T18:18:04.588" v="7051"/>
        <pc:sldMkLst>
          <pc:docMk/>
          <pc:sldMk cId="806425051" sldId="272"/>
        </pc:sldMkLst>
      </pc:sldChg>
      <pc:sldChg chg="addSp modSp add ord modAnim">
        <pc:chgData name="Angel Jesús Pérez Jiménez" userId="6e81010081b04120" providerId="LiveId" clId="{DF34C51B-191B-4CEA-B73A-6855A55C8DC8}" dt="2017-09-18T18:13:29.795" v="7027"/>
        <pc:sldMkLst>
          <pc:docMk/>
          <pc:sldMk cId="3406999561" sldId="273"/>
        </pc:sldMkLst>
        <pc:spChg chg="mod">
          <ac:chgData name="Angel Jesús Pérez Jiménez" userId="6e81010081b04120" providerId="LiveId" clId="{DF34C51B-191B-4CEA-B73A-6855A55C8DC8}" dt="2017-09-18T17:06:10.002" v="40" actId="20577"/>
          <ac:spMkLst>
            <pc:docMk/>
            <pc:sldMk cId="3406999561" sldId="273"/>
            <ac:spMk id="2" creationId="{6DC2A71C-A5A8-4D60-96CA-368D60B12142}"/>
          </ac:spMkLst>
        </pc:spChg>
        <pc:spChg chg="mod">
          <ac:chgData name="Angel Jesús Pérez Jiménez" userId="6e81010081b04120" providerId="LiveId" clId="{DF34C51B-191B-4CEA-B73A-6855A55C8DC8}" dt="2017-09-18T17:24:37.480" v="2246" actId="113"/>
          <ac:spMkLst>
            <pc:docMk/>
            <pc:sldMk cId="3406999561" sldId="273"/>
            <ac:spMk id="3" creationId="{D06E164E-334A-4E44-953D-EAAF81F3B8A2}"/>
          </ac:spMkLst>
        </pc:spChg>
        <pc:graphicFrameChg chg="add mod modGraphic">
          <ac:chgData name="Angel Jesús Pérez Jiménez" userId="6e81010081b04120" providerId="LiveId" clId="{DF34C51B-191B-4CEA-B73A-6855A55C8DC8}" dt="2017-09-18T17:54:43.115" v="6960" actId="1076"/>
          <ac:graphicFrameMkLst>
            <pc:docMk/>
            <pc:sldMk cId="3406999561" sldId="273"/>
            <ac:graphicFrameMk id="5" creationId="{F1E97D0C-52C5-4207-921C-854CA759B7C5}"/>
          </ac:graphicFrameMkLst>
        </pc:graphicFrameChg>
      </pc:sldChg>
      <pc:sldChg chg="modSp add modAnim">
        <pc:chgData name="Angel Jesús Pérez Jiménez" userId="6e81010081b04120" providerId="LiveId" clId="{DF34C51B-191B-4CEA-B73A-6855A55C8DC8}" dt="2017-09-18T18:14:50.846" v="7035"/>
        <pc:sldMkLst>
          <pc:docMk/>
          <pc:sldMk cId="955323094" sldId="274"/>
        </pc:sldMkLst>
        <pc:spChg chg="mod">
          <ac:chgData name="Angel Jesús Pérez Jiménez" userId="6e81010081b04120" providerId="LiveId" clId="{DF34C51B-191B-4CEA-B73A-6855A55C8DC8}" dt="2017-09-18T17:30:38.457" v="3081" actId="14100"/>
          <ac:spMkLst>
            <pc:docMk/>
            <pc:sldMk cId="955323094" sldId="274"/>
            <ac:spMk id="2" creationId="{D2F080C6-0F9D-4C9E-8E3B-D2CE46F3A036}"/>
          </ac:spMkLst>
        </pc:spChg>
        <pc:spChg chg="mod">
          <ac:chgData name="Angel Jesús Pérez Jiménez" userId="6e81010081b04120" providerId="LiveId" clId="{DF34C51B-191B-4CEA-B73A-6855A55C8DC8}" dt="2017-09-18T17:34:39.708" v="3907" actId="20577"/>
          <ac:spMkLst>
            <pc:docMk/>
            <pc:sldMk cId="955323094" sldId="274"/>
            <ac:spMk id="3" creationId="{1732F98B-0461-4803-BB50-772E10FFEF7F}"/>
          </ac:spMkLst>
        </pc:spChg>
      </pc:sldChg>
      <pc:sldChg chg="modSp add ord modAnim">
        <pc:chgData name="Angel Jesús Pérez Jiménez" userId="6e81010081b04120" providerId="LiveId" clId="{DF34C51B-191B-4CEA-B73A-6855A55C8DC8}" dt="2017-09-18T18:13:42.861" v="7029"/>
        <pc:sldMkLst>
          <pc:docMk/>
          <pc:sldMk cId="3085520673" sldId="275"/>
        </pc:sldMkLst>
        <pc:spChg chg="mod">
          <ac:chgData name="Angel Jesús Pérez Jiménez" userId="6e81010081b04120" providerId="LiveId" clId="{DF34C51B-191B-4CEA-B73A-6855A55C8DC8}" dt="2017-09-18T17:13:12.284" v="851" actId="20577"/>
          <ac:spMkLst>
            <pc:docMk/>
            <pc:sldMk cId="3085520673" sldId="275"/>
            <ac:spMk id="2" creationId="{9A32DB46-AC7C-4D82-BE69-1093A2564947}"/>
          </ac:spMkLst>
        </pc:spChg>
        <pc:spChg chg="mod">
          <ac:chgData name="Angel Jesús Pérez Jiménez" userId="6e81010081b04120" providerId="LiveId" clId="{DF34C51B-191B-4CEA-B73A-6855A55C8DC8}" dt="2017-09-18T17:16:44.599" v="1226" actId="27636"/>
          <ac:spMkLst>
            <pc:docMk/>
            <pc:sldMk cId="3085520673" sldId="275"/>
            <ac:spMk id="3" creationId="{BA316FD4-A67F-4AA3-A7D8-057DC36AB0D3}"/>
          </ac:spMkLst>
        </pc:spChg>
      </pc:sldChg>
      <pc:sldChg chg="modSp add">
        <pc:chgData name="Angel Jesús Pérez Jiménez" userId="6e81010081b04120" providerId="LiveId" clId="{DF34C51B-191B-4CEA-B73A-6855A55C8DC8}" dt="2017-09-18T17:42:57.939" v="5222"/>
        <pc:sldMkLst>
          <pc:docMk/>
          <pc:sldMk cId="2497591411" sldId="276"/>
        </pc:sldMkLst>
        <pc:spChg chg="mod">
          <ac:chgData name="Angel Jesús Pérez Jiménez" userId="6e81010081b04120" providerId="LiveId" clId="{DF34C51B-191B-4CEA-B73A-6855A55C8DC8}" dt="2017-09-18T17:19:11.962" v="1249" actId="20577"/>
          <ac:spMkLst>
            <pc:docMk/>
            <pc:sldMk cId="2497591411" sldId="276"/>
            <ac:spMk id="2" creationId="{5EFDCCBE-2628-4697-9074-0165738A13D0}"/>
          </ac:spMkLst>
        </pc:spChg>
        <pc:spChg chg="mod">
          <ac:chgData name="Angel Jesús Pérez Jiménez" userId="6e81010081b04120" providerId="LiveId" clId="{DF34C51B-191B-4CEA-B73A-6855A55C8DC8}" dt="2017-09-18T17:42:57.939" v="5222"/>
          <ac:spMkLst>
            <pc:docMk/>
            <pc:sldMk cId="2497591411" sldId="276"/>
            <ac:spMk id="3" creationId="{8ED716A1-78ED-43F9-98FF-AE77D2E126CA}"/>
          </ac:spMkLst>
        </pc:spChg>
      </pc:sldChg>
      <pc:sldChg chg="modSp add modAnim">
        <pc:chgData name="Angel Jesús Pérez Jiménez" userId="6e81010081b04120" providerId="LiveId" clId="{DF34C51B-191B-4CEA-B73A-6855A55C8DC8}" dt="2017-09-18T18:15:40.045" v="7043"/>
        <pc:sldMkLst>
          <pc:docMk/>
          <pc:sldMk cId="2251033832" sldId="277"/>
        </pc:sldMkLst>
        <pc:spChg chg="mod">
          <ac:chgData name="Angel Jesús Pérez Jiménez" userId="6e81010081b04120" providerId="LiveId" clId="{DF34C51B-191B-4CEA-B73A-6855A55C8DC8}" dt="2017-09-18T17:33:42.660" v="3708" actId="20577"/>
          <ac:spMkLst>
            <pc:docMk/>
            <pc:sldMk cId="2251033832" sldId="277"/>
            <ac:spMk id="2" creationId="{D2F080C6-0F9D-4C9E-8E3B-D2CE46F3A036}"/>
          </ac:spMkLst>
        </pc:spChg>
        <pc:spChg chg="mod">
          <ac:chgData name="Angel Jesús Pérez Jiménez" userId="6e81010081b04120" providerId="LiveId" clId="{DF34C51B-191B-4CEA-B73A-6855A55C8DC8}" dt="2017-09-18T17:39:25.934" v="4934" actId="313"/>
          <ac:spMkLst>
            <pc:docMk/>
            <pc:sldMk cId="2251033832" sldId="277"/>
            <ac:spMk id="3" creationId="{1732F98B-0461-4803-BB50-772E10FFEF7F}"/>
          </ac:spMkLst>
        </pc:spChg>
      </pc:sldChg>
      <pc:sldChg chg="add del">
        <pc:chgData name="Angel Jesús Pérez Jiménez" userId="6e81010081b04120" providerId="LiveId" clId="{DF34C51B-191B-4CEA-B73A-6855A55C8DC8}" dt="2017-09-18T17:36:35.272" v="4161"/>
        <pc:sldMkLst>
          <pc:docMk/>
          <pc:sldMk cId="2475340201" sldId="278"/>
        </pc:sldMkLst>
      </pc:sldChg>
      <pc:sldChg chg="addSp modSp add modTransition">
        <pc:chgData name="Angel Jesús Pérez Jiménez" userId="6e81010081b04120" providerId="LiveId" clId="{DF34C51B-191B-4CEA-B73A-6855A55C8DC8}" dt="2017-09-18T18:21:57.739" v="7052"/>
        <pc:sldMkLst>
          <pc:docMk/>
          <pc:sldMk cId="3512839535" sldId="278"/>
        </pc:sldMkLst>
        <pc:spChg chg="mod">
          <ac:chgData name="Angel Jesús Pérez Jiménez" userId="6e81010081b04120" providerId="LiveId" clId="{DF34C51B-191B-4CEA-B73A-6855A55C8DC8}" dt="2017-09-18T17:41:09.976" v="4977" actId="20577"/>
          <ac:spMkLst>
            <pc:docMk/>
            <pc:sldMk cId="3512839535" sldId="278"/>
            <ac:spMk id="2" creationId="{4748EBF1-B889-4303-AFCD-74E053153E4A}"/>
          </ac:spMkLst>
        </pc:spChg>
        <pc:spChg chg="mod">
          <ac:chgData name="Angel Jesús Pérez Jiménez" userId="6e81010081b04120" providerId="LiveId" clId="{DF34C51B-191B-4CEA-B73A-6855A55C8DC8}" dt="2017-09-18T17:43:10.846" v="5225" actId="14"/>
          <ac:spMkLst>
            <pc:docMk/>
            <pc:sldMk cId="3512839535" sldId="278"/>
            <ac:spMk id="3" creationId="{61726B0E-0C3C-4606-BFB3-261742D7A57B}"/>
          </ac:spMkLst>
        </pc:spChg>
        <pc:graphicFrameChg chg="add mod modGraphic">
          <ac:chgData name="Angel Jesús Pérez Jiménez" userId="6e81010081b04120" providerId="LiveId" clId="{DF34C51B-191B-4CEA-B73A-6855A55C8DC8}" dt="2017-09-18T17:44:34.340" v="5448" actId="1076"/>
          <ac:graphicFrameMkLst>
            <pc:docMk/>
            <pc:sldMk cId="3512839535" sldId="278"/>
            <ac:graphicFrameMk id="5" creationId="{C9CB0FEC-ED29-4ED8-AB9D-7C063DC28354}"/>
          </ac:graphicFrameMkLst>
        </pc:graphicFrameChg>
        <pc:graphicFrameChg chg="add mod modGraphic">
          <ac:chgData name="Angel Jesús Pérez Jiménez" userId="6e81010081b04120" providerId="LiveId" clId="{DF34C51B-191B-4CEA-B73A-6855A55C8DC8}" dt="2017-09-18T17:46:55.724" v="5900" actId="1076"/>
          <ac:graphicFrameMkLst>
            <pc:docMk/>
            <pc:sldMk cId="3512839535" sldId="278"/>
            <ac:graphicFrameMk id="7" creationId="{5553F8E4-882A-42EF-9D81-F025498CAD53}"/>
          </ac:graphicFrameMkLst>
        </pc:graphicFrameChg>
      </pc:sldChg>
      <pc:sldChg chg="modSp add modAnim">
        <pc:chgData name="Angel Jesús Pérez Jiménez" userId="6e81010081b04120" providerId="LiveId" clId="{DF34C51B-191B-4CEA-B73A-6855A55C8DC8}" dt="2017-09-18T18:15:59.359" v="7044"/>
        <pc:sldMkLst>
          <pc:docMk/>
          <pc:sldMk cId="4140257484" sldId="279"/>
        </pc:sldMkLst>
        <pc:spChg chg="mod">
          <ac:chgData name="Angel Jesús Pérez Jiménez" userId="6e81010081b04120" providerId="LiveId" clId="{DF34C51B-191B-4CEA-B73A-6855A55C8DC8}" dt="2017-09-18T17:43:20.680" v="5244" actId="20577"/>
          <ac:spMkLst>
            <pc:docMk/>
            <pc:sldMk cId="4140257484" sldId="279"/>
            <ac:spMk id="2" creationId="{CD012F06-003E-4B25-86A2-5DBB212B3A7B}"/>
          </ac:spMkLst>
        </pc:spChg>
        <pc:spChg chg="mod">
          <ac:chgData name="Angel Jesús Pérez Jiménez" userId="6e81010081b04120" providerId="LiveId" clId="{DF34C51B-191B-4CEA-B73A-6855A55C8DC8}" dt="2017-09-18T17:44:20.740" v="5445" actId="20577"/>
          <ac:spMkLst>
            <pc:docMk/>
            <pc:sldMk cId="4140257484" sldId="279"/>
            <ac:spMk id="3" creationId="{86501DE1-ED9B-4547-A0DD-A3BE932D4786}"/>
          </ac:spMkLst>
        </pc:spChg>
      </pc:sldChg>
      <pc:sldChg chg="modSp add modAnim">
        <pc:chgData name="Angel Jesús Pérez Jiménez" userId="6e81010081b04120" providerId="LiveId" clId="{DF34C51B-191B-4CEA-B73A-6855A55C8DC8}" dt="2017-09-18T18:16:12.836" v="7046"/>
        <pc:sldMkLst>
          <pc:docMk/>
          <pc:sldMk cId="1261265086" sldId="280"/>
        </pc:sldMkLst>
        <pc:spChg chg="mod">
          <ac:chgData name="Angel Jesús Pérez Jiménez" userId="6e81010081b04120" providerId="LiveId" clId="{DF34C51B-191B-4CEA-B73A-6855A55C8DC8}" dt="2017-09-18T17:44:48.072" v="5468" actId="20577"/>
          <ac:spMkLst>
            <pc:docMk/>
            <pc:sldMk cId="1261265086" sldId="280"/>
            <ac:spMk id="2" creationId="{D9E928E7-9FC0-4667-96A1-B764781DC649}"/>
          </ac:spMkLst>
        </pc:spChg>
        <pc:spChg chg="mod">
          <ac:chgData name="Angel Jesús Pérez Jiménez" userId="6e81010081b04120" providerId="LiveId" clId="{DF34C51B-191B-4CEA-B73A-6855A55C8DC8}" dt="2017-09-18T17:46:33.441" v="5897" actId="20577"/>
          <ac:spMkLst>
            <pc:docMk/>
            <pc:sldMk cId="1261265086" sldId="280"/>
            <ac:spMk id="3" creationId="{DC05759A-3CF3-40F8-A8AD-B025C24A586C}"/>
          </ac:spMkLst>
        </pc:spChg>
      </pc:sldChg>
      <pc:sldChg chg="modSp add modAnim">
        <pc:chgData name="Angel Jesús Pérez Jiménez" userId="6e81010081b04120" providerId="LiveId" clId="{DF34C51B-191B-4CEA-B73A-6855A55C8DC8}" dt="2017-09-18T18:00:08.356" v="6987"/>
        <pc:sldMkLst>
          <pc:docMk/>
          <pc:sldMk cId="838421249" sldId="281"/>
        </pc:sldMkLst>
        <pc:spChg chg="mod">
          <ac:chgData name="Angel Jesús Pérez Jiménez" userId="6e81010081b04120" providerId="LiveId" clId="{DF34C51B-191B-4CEA-B73A-6855A55C8DC8}" dt="2017-09-18T17:49:26.916" v="6031" actId="14100"/>
          <ac:spMkLst>
            <pc:docMk/>
            <pc:sldMk cId="838421249" sldId="281"/>
            <ac:spMk id="2" creationId="{CE14EDA2-D2D4-4219-879B-3B95BC0D2F1C}"/>
          </ac:spMkLst>
        </pc:spChg>
        <pc:spChg chg="mod">
          <ac:chgData name="Angel Jesús Pérez Jiménez" userId="6e81010081b04120" providerId="LiveId" clId="{DF34C51B-191B-4CEA-B73A-6855A55C8DC8}" dt="2017-09-18T17:53:01.157" v="6953" actId="20577"/>
          <ac:spMkLst>
            <pc:docMk/>
            <pc:sldMk cId="838421249" sldId="281"/>
            <ac:spMk id="3" creationId="{3E1EA802-39C1-4690-A5AE-151DFAFB6CC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¿Qué es la Psicología?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444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A4F25-1F42-423C-A725-D5AB3A94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psicología en el siglo XX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41C313-089D-47D5-BEC1-AB43C663C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7067"/>
            <a:ext cx="9906722" cy="5000110"/>
          </a:xfrm>
        </p:spPr>
        <p:txBody>
          <a:bodyPr/>
          <a:lstStyle/>
          <a:p>
            <a:endParaRPr lang="es-ES_tradnl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:a16="http://schemas.microsoft.com/office/drawing/2014/main" id="{951563FA-81A0-4C3C-A3CF-34650F4FCDB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26192528"/>
                  </p:ext>
                </p:extLst>
              </p:nvPr>
            </p:nvGraphicFramePr>
            <p:xfrm>
              <a:off x="928613" y="2035419"/>
              <a:ext cx="3048000" cy="1714500"/>
            </p:xfrm>
            <a:graphic>
              <a:graphicData uri="http://schemas.microsoft.com/office/powerpoint/2016/slidezoom">
                <pslz:sldZm>
                  <pslz:sldZmObj sldId="264" cId="3771611104">
                    <pslz:zmPr id="{0A5A4110-CDC1-4497-BE11-BF695E54718D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Vista general de diapositiva 4">
                <a:extLst>
                  <a:ext uri="{FF2B5EF4-FFF2-40B4-BE49-F238E27FC236}">
                    <a16:creationId xmlns:a16="http://schemas.microsoft.com/office/drawing/2014/main" id="{951563FA-81A0-4C3C-A3CF-34650F4FCD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8613" y="203541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Vista general de diapositiva 6">
                <a:extLst>
                  <a:ext uri="{FF2B5EF4-FFF2-40B4-BE49-F238E27FC236}">
                    <a16:creationId xmlns:a16="http://schemas.microsoft.com/office/drawing/2014/main" id="{201EE8DD-5E5F-4A1C-BB6B-D7742E167D7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630052"/>
                  </p:ext>
                </p:extLst>
              </p:nvPr>
            </p:nvGraphicFramePr>
            <p:xfrm>
              <a:off x="4227892" y="2035419"/>
              <a:ext cx="3048000" cy="1714500"/>
            </p:xfrm>
            <a:graphic>
              <a:graphicData uri="http://schemas.microsoft.com/office/powerpoint/2016/slidezoom">
                <pslz:sldZm>
                  <pslz:sldZmObj sldId="265" cId="1546275451">
                    <pslz:zmPr id="{F757E376-97D2-4C5A-BB6D-0CAE127F7BAF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Vista general de diapositiva 6">
                <a:extLst>
                  <a:ext uri="{FF2B5EF4-FFF2-40B4-BE49-F238E27FC236}">
                    <a16:creationId xmlns:a16="http://schemas.microsoft.com/office/drawing/2014/main" id="{201EE8DD-5E5F-4A1C-BB6B-D7742E167D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27892" y="203541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Vista general de diapositiva 8">
                <a:extLst>
                  <a:ext uri="{FF2B5EF4-FFF2-40B4-BE49-F238E27FC236}">
                    <a16:creationId xmlns:a16="http://schemas.microsoft.com/office/drawing/2014/main" id="{925B247C-07C3-40F2-A3F1-E8726DEFBD0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60655413"/>
                  </p:ext>
                </p:extLst>
              </p:nvPr>
            </p:nvGraphicFramePr>
            <p:xfrm>
              <a:off x="7417336" y="2035419"/>
              <a:ext cx="3048000" cy="1714500"/>
            </p:xfrm>
            <a:graphic>
              <a:graphicData uri="http://schemas.microsoft.com/office/powerpoint/2016/slidezoom">
                <pslz:sldZm>
                  <pslz:sldZmObj sldId="266" cId="452826253">
                    <pslz:zmPr id="{982B782F-CF96-4655-925F-B18983D4EF72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Vista general de diapositiva 8">
                <a:extLst>
                  <a:ext uri="{FF2B5EF4-FFF2-40B4-BE49-F238E27FC236}">
                    <a16:creationId xmlns:a16="http://schemas.microsoft.com/office/drawing/2014/main" id="{925B247C-07C3-40F2-A3F1-E8726DEFBD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17336" y="203541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Vista general de diapositiva 10">
                <a:extLst>
                  <a:ext uri="{FF2B5EF4-FFF2-40B4-BE49-F238E27FC236}">
                    <a16:creationId xmlns:a16="http://schemas.microsoft.com/office/drawing/2014/main" id="{82F79544-C44F-4E0C-B9DA-B21129F7F04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05719277"/>
                  </p:ext>
                </p:extLst>
              </p:nvPr>
            </p:nvGraphicFramePr>
            <p:xfrm>
              <a:off x="928613" y="3927122"/>
              <a:ext cx="3048000" cy="1714500"/>
            </p:xfrm>
            <a:graphic>
              <a:graphicData uri="http://schemas.microsoft.com/office/powerpoint/2016/slidezoom">
                <pslz:sldZm>
                  <pslz:sldZmObj sldId="268" cId="1187275033">
                    <pslz:zmPr id="{6EC8F4C6-2B1D-46A2-8018-2BDA4AF1143B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Vista general de diapositiva 10">
                <a:extLst>
                  <a:ext uri="{FF2B5EF4-FFF2-40B4-BE49-F238E27FC236}">
                    <a16:creationId xmlns:a16="http://schemas.microsoft.com/office/drawing/2014/main" id="{82F79544-C44F-4E0C-B9DA-B21129F7F04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8613" y="392712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Vista general de diapositiva 12">
                <a:extLst>
                  <a:ext uri="{FF2B5EF4-FFF2-40B4-BE49-F238E27FC236}">
                    <a16:creationId xmlns:a16="http://schemas.microsoft.com/office/drawing/2014/main" id="{2A846F43-BFC4-4E8C-BDD0-78730E8F479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03621356"/>
                  </p:ext>
                </p:extLst>
              </p:nvPr>
            </p:nvGraphicFramePr>
            <p:xfrm>
              <a:off x="4227892" y="3854938"/>
              <a:ext cx="3048000" cy="1714500"/>
            </p:xfrm>
            <a:graphic>
              <a:graphicData uri="http://schemas.microsoft.com/office/powerpoint/2016/slidezoom">
                <pslz:sldZm>
                  <pslz:sldZmObj sldId="269" cId="2591675125">
                    <pslz:zmPr id="{73F01434-5E5D-43AC-91E6-CD97F80AC519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Vista general de diapositiva 12">
                <a:extLst>
                  <a:ext uri="{FF2B5EF4-FFF2-40B4-BE49-F238E27FC236}">
                    <a16:creationId xmlns:a16="http://schemas.microsoft.com/office/drawing/2014/main" id="{2A846F43-BFC4-4E8C-BDD0-78730E8F47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27892" y="3854938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Vista general de diapositiva 14">
                <a:extLst>
                  <a:ext uri="{FF2B5EF4-FFF2-40B4-BE49-F238E27FC236}">
                    <a16:creationId xmlns:a16="http://schemas.microsoft.com/office/drawing/2014/main" id="{99E3CE21-258D-4200-9D2A-495771F3449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21012372"/>
                  </p:ext>
                </p:extLst>
              </p:nvPr>
            </p:nvGraphicFramePr>
            <p:xfrm>
              <a:off x="7417336" y="3854938"/>
              <a:ext cx="3048000" cy="1714500"/>
            </p:xfrm>
            <a:graphic>
              <a:graphicData uri="http://schemas.microsoft.com/office/powerpoint/2016/slidezoom">
                <pslz:sldZm>
                  <pslz:sldZmObj sldId="270" cId="2419121162">
                    <pslz:zmPr id="{F2BAF06B-0606-4649-96E4-74966579E46B}" returnToParent="0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Vista general de diapositiva 14">
                <a:extLst>
                  <a:ext uri="{FF2B5EF4-FFF2-40B4-BE49-F238E27FC236}">
                    <a16:creationId xmlns:a16="http://schemas.microsoft.com/office/drawing/2014/main" id="{99E3CE21-258D-4200-9D2A-495771F344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17336" y="3854938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211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90ACA-2A1F-4AD0-8980-797E17084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Funcionalismo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979D14-5645-47E8-8D0A-EB31FB7FF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Su representante más conocido es </a:t>
            </a:r>
            <a:r>
              <a:rPr lang="es-ES" b="1" dirty="0"/>
              <a:t>William James</a:t>
            </a:r>
            <a:r>
              <a:rPr lang="es-ES" dirty="0"/>
              <a:t>.</a:t>
            </a:r>
          </a:p>
          <a:p>
            <a:r>
              <a:rPr lang="es-ES" dirty="0"/>
              <a:t>En vez de estudiar la estructura de la conciencia, estudia su </a:t>
            </a:r>
            <a:r>
              <a:rPr lang="es-ES" b="1" dirty="0"/>
              <a:t>función adaptativa</a:t>
            </a:r>
            <a:r>
              <a:rPr lang="es-ES" dirty="0"/>
              <a:t> de acuerdo con la </a:t>
            </a:r>
            <a:r>
              <a:rPr lang="es-ES" b="1" dirty="0"/>
              <a:t>selección natural</a:t>
            </a:r>
            <a:r>
              <a:rPr lang="es-ES" dirty="0"/>
              <a:t>.</a:t>
            </a:r>
          </a:p>
          <a:p>
            <a:r>
              <a:rPr lang="es-ES" dirty="0"/>
              <a:t>Estudia la utilidad y </a:t>
            </a:r>
            <a:r>
              <a:rPr lang="es-ES" b="1" dirty="0"/>
              <a:t>funcionamiento</a:t>
            </a:r>
            <a:r>
              <a:rPr lang="es-ES" dirty="0"/>
              <a:t> de los procesos mentales, como forma en que los organismos se adaptan al medio.</a:t>
            </a:r>
          </a:p>
          <a:p>
            <a:r>
              <a:rPr lang="es-ES" dirty="0"/>
              <a:t>La conciencia no es algo acabado y fijado de una vez por todas, sino un </a:t>
            </a:r>
            <a:r>
              <a:rPr lang="es-ES" b="1" dirty="0"/>
              <a:t>conjunto de operaciones</a:t>
            </a:r>
            <a:r>
              <a:rPr lang="es-ES" dirty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7161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16DD2-B12D-444A-9F1B-87347DD6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Conductismo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7623B4-B8AC-4EFD-B813-948D984BF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Sus representantes más famosos son </a:t>
            </a:r>
            <a:r>
              <a:rPr lang="es-ES" b="1" dirty="0" err="1"/>
              <a:t>Pavlov</a:t>
            </a:r>
            <a:r>
              <a:rPr lang="es-ES" dirty="0"/>
              <a:t>, </a:t>
            </a:r>
            <a:r>
              <a:rPr lang="es-ES" b="1" dirty="0"/>
              <a:t>Watson</a:t>
            </a:r>
            <a:r>
              <a:rPr lang="es-ES" dirty="0"/>
              <a:t> y </a:t>
            </a:r>
            <a:r>
              <a:rPr lang="es-ES" b="1" dirty="0"/>
              <a:t>Skinner</a:t>
            </a:r>
            <a:r>
              <a:rPr lang="es-ES" dirty="0"/>
              <a:t>.</a:t>
            </a:r>
          </a:p>
          <a:p>
            <a:r>
              <a:rPr lang="es-ES" dirty="0"/>
              <a:t>Rechaza el estudio de la conciencia porque, al tratarse de hechos subjetivos, no cabe un conocimiento científico de ellos: mientras la psicología se ocupe de la conciencia no será una verdadera ciencia, pues la ciencia exige resultados comprobables.</a:t>
            </a:r>
          </a:p>
          <a:p>
            <a:r>
              <a:rPr lang="es-ES" dirty="0"/>
              <a:t>La psicología es </a:t>
            </a:r>
            <a:r>
              <a:rPr lang="es-ES" b="1" dirty="0"/>
              <a:t>ciencia de la conducta o comportamiento observable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Conducta: conjunto de respuestas de un organismo a los estímulos ambientales.</a:t>
            </a:r>
          </a:p>
          <a:p>
            <a:r>
              <a:rPr lang="es-ES" dirty="0"/>
              <a:t>La psicología debe utilizar </a:t>
            </a:r>
            <a:r>
              <a:rPr lang="es-ES" b="1" dirty="0"/>
              <a:t>métodos experimentales </a:t>
            </a:r>
            <a:r>
              <a:rPr lang="es-ES" dirty="0"/>
              <a:t>afines a los utilizados en las ciencias naturales.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4627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18EDB-0B1E-4348-AA0F-39077EB0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Psicoanálisis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B9270D-A9D3-4A77-9F20-B707E1707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Su principal representante, y creador, es Sigmund Freud</a:t>
            </a:r>
          </a:p>
          <a:p>
            <a:r>
              <a:rPr lang="es-ES" dirty="0"/>
              <a:t>Rechaza la conciencia como objeto propio y exclusivo de la psicología</a:t>
            </a:r>
          </a:p>
          <a:p>
            <a:r>
              <a:rPr lang="es-ES" dirty="0"/>
              <a:t>Apela a la existencia de un </a:t>
            </a:r>
            <a:r>
              <a:rPr lang="es-ES" b="1" dirty="0"/>
              <a:t>psiquismo inconsciente </a:t>
            </a:r>
            <a:r>
              <a:rPr lang="es-ES" dirty="0"/>
              <a:t>que ha de descubrirse mediante la </a:t>
            </a:r>
            <a:r>
              <a:rPr lang="es-ES" b="1" dirty="0"/>
              <a:t>introspección</a:t>
            </a:r>
            <a:r>
              <a:rPr lang="es-ES" dirty="0"/>
              <a:t> y la </a:t>
            </a:r>
            <a:r>
              <a:rPr lang="es-ES" b="1" dirty="0"/>
              <a:t>asociación libre</a:t>
            </a:r>
            <a:r>
              <a:rPr lang="es-ES" dirty="0"/>
              <a:t>, por parte del sujeto, y la </a:t>
            </a:r>
            <a:r>
              <a:rPr lang="es-ES" b="1" dirty="0"/>
              <a:t>hermenéutica</a:t>
            </a:r>
            <a:r>
              <a:rPr lang="es-ES" dirty="0"/>
              <a:t> o </a:t>
            </a:r>
            <a:r>
              <a:rPr lang="es-ES" b="1" dirty="0"/>
              <a:t>interpretación</a:t>
            </a:r>
            <a:r>
              <a:rPr lang="es-ES" dirty="0"/>
              <a:t>, por parte del psicólogo.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5282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4F3FCD-B1B9-4837-A7F1-0B9CBD1B8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Psicología de la Gestalt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63207A-7D6A-4FB3-89B3-54AD422FC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Estudia la experiencia perceptiva como una </a:t>
            </a:r>
            <a:r>
              <a:rPr lang="es-ES" b="1" dirty="0"/>
              <a:t>totalidad organizada</a:t>
            </a:r>
            <a:r>
              <a:rPr lang="es-ES" dirty="0"/>
              <a:t>, no como una suma de elementos o sensaciones</a:t>
            </a:r>
          </a:p>
          <a:p>
            <a:r>
              <a:rPr lang="es-ES" dirty="0"/>
              <a:t>Lo que percibimos no es una simple suma de sensaciones, sino un todo organizado en virtud de una </a:t>
            </a:r>
            <a:r>
              <a:rPr lang="es-ES" b="1" dirty="0"/>
              <a:t>forma</a:t>
            </a:r>
            <a:r>
              <a:rPr lang="es-ES" dirty="0"/>
              <a:t> u organización que no se deriva de las sensaciones, sino que se impone a ellas porque es puesta por el sujeto o mente.</a:t>
            </a:r>
          </a:p>
          <a:p>
            <a:r>
              <a:rPr lang="es-ES" dirty="0"/>
              <a:t>Utiliza el </a:t>
            </a:r>
            <a:r>
              <a:rPr lang="es-ES" b="1" dirty="0"/>
              <a:t>método fenomenológico</a:t>
            </a:r>
            <a:r>
              <a:rPr lang="es-ES" dirty="0"/>
              <a:t>: descripción sin prejuicios de lo 	que se experimental tal y como se experimenta, sin imponer interpretaciones. Por ejemplo, al mirar la mesa no percibimos primero una forma, y luego un color, y luego un tamaño, </a:t>
            </a:r>
            <a:r>
              <a:rPr lang="es-ES" dirty="0" err="1"/>
              <a:t>etc</a:t>
            </a:r>
            <a:r>
              <a:rPr lang="es-ES" dirty="0"/>
              <a:t>; sino que lo percibimos todo de golpe, en base a unas leyes de organización.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8727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D0235-BE50-477A-B418-A6F15A58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Psicología humanista y existencialista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47E6A7-13A7-4B45-A2D2-2A3F00A0F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Sus principales representantes son Maslow y Rogers</a:t>
            </a:r>
          </a:p>
          <a:p>
            <a:r>
              <a:rPr lang="es-ES" dirty="0"/>
              <a:t>Se interesa por lo </a:t>
            </a:r>
            <a:r>
              <a:rPr lang="es-ES" b="1" dirty="0"/>
              <a:t>específico de la existencia humana</a:t>
            </a:r>
            <a:r>
              <a:rPr lang="es-ES" dirty="0"/>
              <a:t>, rechazando su reducción a aspectos objetivos, medibles y cuantificables.</a:t>
            </a:r>
          </a:p>
          <a:p>
            <a:r>
              <a:rPr lang="es-ES" dirty="0"/>
              <a:t>Su método de trabajo es la </a:t>
            </a:r>
            <a:r>
              <a:rPr lang="es-ES" b="1" dirty="0"/>
              <a:t>entrevista personal </a:t>
            </a:r>
            <a:r>
              <a:rPr lang="es-ES" dirty="0"/>
              <a:t>y las </a:t>
            </a:r>
            <a:r>
              <a:rPr lang="es-ES" b="1" dirty="0"/>
              <a:t>dinámicas de grupo</a:t>
            </a:r>
            <a:r>
              <a:rPr lang="es-ES" dirty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9167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86029-ED61-4B54-AB9D-B6B573B09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Psicología cognitiva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83A1CD-2305-4953-A8DD-F08A835DD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Sus principales representantes son Piaget y Köhlberg</a:t>
            </a:r>
          </a:p>
          <a:p>
            <a:r>
              <a:rPr lang="es-ES" dirty="0"/>
              <a:t>Se interesan por los procesos internos, no observables, pues los esquemas mentales o interpretaciones de la situación son necesarios para entender por qué se elaboran ciertas respuestas en vez de otras.</a:t>
            </a:r>
          </a:p>
          <a:p>
            <a:r>
              <a:rPr lang="es-ES" dirty="0"/>
              <a:t>La conducta se explica en términos de procesamiento de la información. Se suele utilizar la metáfora del ordenador: la mente organiza los datos recibidos (</a:t>
            </a:r>
            <a:r>
              <a:rPr lang="es-ES" i="1" dirty="0"/>
              <a:t>inputs</a:t>
            </a:r>
            <a:r>
              <a:rPr lang="es-ES" dirty="0"/>
              <a:t>) para producir unos resultados (</a:t>
            </a:r>
            <a:r>
              <a:rPr lang="es-ES" i="1" dirty="0"/>
              <a:t>outputs</a:t>
            </a:r>
            <a:r>
              <a:rPr lang="es-ES" dirty="0"/>
              <a:t>).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191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BF572-9712-4A44-9FB2-9117B24A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métodos de la psicología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21326A-F1D8-4B50-95E4-80C280381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:a16="http://schemas.microsoft.com/office/drawing/2014/main" id="{F520E68D-467E-41CB-A021-F3866D0671B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80166575"/>
                  </p:ext>
                </p:extLst>
              </p:nvPr>
            </p:nvGraphicFramePr>
            <p:xfrm>
              <a:off x="893459" y="2606919"/>
              <a:ext cx="3048000" cy="1714500"/>
            </p:xfrm>
            <a:graphic>
              <a:graphicData uri="http://schemas.microsoft.com/office/powerpoint/2016/slidezoom">
                <pslz:sldZm>
                  <pslz:sldZmObj sldId="273" cId="3406999561">
                    <pslz:zmPr id="{01DA41F3-4CA4-486B-8D6B-65E24706EDB8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Vista general de diapositiva 4">
                <a:extLst>
                  <a:ext uri="{FF2B5EF4-FFF2-40B4-BE49-F238E27FC236}">
                    <a16:creationId xmlns:a16="http://schemas.microsoft.com/office/drawing/2014/main" id="{F520E68D-467E-41CB-A021-F3866D0671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3459" y="260691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Vista general de diapositiva 6">
                <a:extLst>
                  <a:ext uri="{FF2B5EF4-FFF2-40B4-BE49-F238E27FC236}">
                    <a16:creationId xmlns:a16="http://schemas.microsoft.com/office/drawing/2014/main" id="{A69D83DA-18D9-4E79-BB22-55C5B1B9D24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0493860"/>
                  </p:ext>
                </p:extLst>
              </p:nvPr>
            </p:nvGraphicFramePr>
            <p:xfrm>
              <a:off x="4157584" y="2606919"/>
              <a:ext cx="3048000" cy="1714500"/>
            </p:xfrm>
            <a:graphic>
              <a:graphicData uri="http://schemas.microsoft.com/office/powerpoint/2016/slidezoom">
                <pslz:sldZm>
                  <pslz:sldZmObj sldId="274" cId="955323094">
                    <pslz:zmPr id="{9121FB7B-34FF-4D8F-9C08-66C71B770B9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Vista general de diapositiva 6">
                <a:extLst>
                  <a:ext uri="{FF2B5EF4-FFF2-40B4-BE49-F238E27FC236}">
                    <a16:creationId xmlns:a16="http://schemas.microsoft.com/office/drawing/2014/main" id="{A69D83DA-18D9-4E79-BB22-55C5B1B9D2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57584" y="260691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Vista general de diapositiva 8">
                <a:extLst>
                  <a:ext uri="{FF2B5EF4-FFF2-40B4-BE49-F238E27FC236}">
                    <a16:creationId xmlns:a16="http://schemas.microsoft.com/office/drawing/2014/main" id="{2196FA1E-B8ED-485C-AF1C-EDE221E1AA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64655133"/>
                  </p:ext>
                </p:extLst>
              </p:nvPr>
            </p:nvGraphicFramePr>
            <p:xfrm>
              <a:off x="893459" y="4409342"/>
              <a:ext cx="3048000" cy="1714500"/>
            </p:xfrm>
            <a:graphic>
              <a:graphicData uri="http://schemas.microsoft.com/office/powerpoint/2016/slidezoom">
                <pslz:sldZm>
                  <pslz:sldZmObj sldId="277" cId="2251033832">
                    <pslz:zmPr id="{B5EE2429-8403-4BC4-BE6A-A98F1243CEA2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Vista general de diapositiva 8">
                <a:extLst>
                  <a:ext uri="{FF2B5EF4-FFF2-40B4-BE49-F238E27FC236}">
                    <a16:creationId xmlns:a16="http://schemas.microsoft.com/office/drawing/2014/main" id="{2196FA1E-B8ED-485C-AF1C-EDE221E1AA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3459" y="440934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2038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2A71C-A5A8-4D60-96CA-368D60B1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Métodos comprensivos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6E164E-334A-4E44-953D-EAAF81F3B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9185"/>
            <a:ext cx="8596668" cy="4652177"/>
          </a:xfrm>
        </p:spPr>
        <p:txBody>
          <a:bodyPr>
            <a:normAutofit lnSpcReduction="10000"/>
          </a:bodyPr>
          <a:lstStyle/>
          <a:p>
            <a:r>
              <a:rPr lang="es-ES" dirty="0"/>
              <a:t>Buscan </a:t>
            </a:r>
            <a:r>
              <a:rPr lang="es-ES" b="1" dirty="0"/>
              <a:t>comprender</a:t>
            </a:r>
            <a:r>
              <a:rPr lang="es-ES" dirty="0"/>
              <a:t> correctamente aquello que se estudia, especialmente </a:t>
            </a:r>
            <a:r>
              <a:rPr lang="es-ES" dirty="0" err="1"/>
              <a:t>kis</a:t>
            </a:r>
            <a:r>
              <a:rPr lang="es-ES" dirty="0"/>
              <a:t> aspectos subjetivos y no cuantificables de la persona.</a:t>
            </a:r>
          </a:p>
          <a:p>
            <a:r>
              <a:rPr lang="es-ES" dirty="0"/>
              <a:t>Entre los métodos comprensivos tenemos los siguientes: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dirty="0"/>
              <a:t>La </a:t>
            </a:r>
            <a:r>
              <a:rPr lang="es-ES" b="1" dirty="0"/>
              <a:t>observación interna</a:t>
            </a:r>
            <a:r>
              <a:rPr lang="es-ES" dirty="0"/>
              <a:t>, o </a:t>
            </a:r>
            <a:r>
              <a:rPr lang="es-ES" b="1" dirty="0"/>
              <a:t>introspección</a:t>
            </a:r>
            <a:r>
              <a:rPr lang="es-ES" dirty="0"/>
              <a:t>, mediante la que el sujeto se examina a sí mismo para captar los hechos que sólo él puede conocer directamente y comunicarlos al psicólogo.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dirty="0"/>
              <a:t>En psicología clínica se utilizan test y otras pruebas diagnósticas (</a:t>
            </a:r>
            <a:r>
              <a:rPr lang="es-ES" dirty="0">
                <a:hlinkClick r:id="rId2" action="ppaction://hlinksldjump"/>
              </a:rPr>
              <a:t>pruebas proyectivas</a:t>
            </a:r>
            <a:r>
              <a:rPr lang="es-ES" dirty="0"/>
              <a:t>), el estudio de documentos escritos, dibujos, cartas y otras creaciones personales, la entrevista personal, dinámicas y terapias de grupo, etc.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dirty="0"/>
              <a:t>En psicología social se utilizan encuestas para obtener conocimiento sobre las actitudes, deseos, sentimientos y temores, pensamientos recurrentes, etc., a los que no podríamos tener acceso sin una previa comunicación de la misma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dirty="0"/>
              <a:t>También se utilizan técnicas de inspiración filosófica como la </a:t>
            </a:r>
            <a:r>
              <a:rPr lang="es-ES" b="1" dirty="0"/>
              <a:t>hermenéutica</a:t>
            </a:r>
            <a:r>
              <a:rPr lang="es-ES" dirty="0"/>
              <a:t> (interpretación de comunicaciones con carga simbólica, como los sueños, las creaciones artísticas o los delirios) y la </a:t>
            </a:r>
            <a:r>
              <a:rPr lang="es-ES" b="1" dirty="0"/>
              <a:t>fenomenología</a:t>
            </a:r>
            <a:r>
              <a:rPr lang="es-ES" dirty="0"/>
              <a:t> (descripción sin prejuicios de los hechos psíquicos tal como son vividos por el paciente.</a:t>
            </a:r>
            <a:endParaRPr lang="es-ES_tradnl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:a16="http://schemas.microsoft.com/office/drawing/2014/main" id="{F1E97D0C-52C5-4207-921C-854CA759B7C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90097083"/>
                  </p:ext>
                </p:extLst>
              </p:nvPr>
            </p:nvGraphicFramePr>
            <p:xfrm>
              <a:off x="9144000" y="2858023"/>
              <a:ext cx="3048000" cy="1714500"/>
            </p:xfrm>
            <a:graphic>
              <a:graphicData uri="http://schemas.microsoft.com/office/powerpoint/2016/slidezoom">
                <pslz:sldZm>
                  <pslz:sldZmObj sldId="275" cId="3085520673">
                    <pslz:zmPr id="{788EEE84-816D-4C2B-AD53-EA8F48D3B7A8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Vista general de diapositiva 4">
                <a:extLst>
                  <a:ext uri="{FF2B5EF4-FFF2-40B4-BE49-F238E27FC236}">
                    <a16:creationId xmlns:a16="http://schemas.microsoft.com/office/drawing/2014/main" id="{F1E97D0C-52C5-4207-921C-854CA759B7C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4000" y="285802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699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2DB46-AC7C-4D82-BE69-1093A2564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hlinkClick r:id="rId2" action="ppaction://hlinksldjump"/>
              </a:rPr>
              <a:t>Prueba proyectiva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316FD4-A67F-4AA3-A7D8-057DC36AB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Una prueba proyectiva es una prueba en la que el sujeto interpreta un estímulo ambiguo o realiza una tarea de manera que proyecta su forma de ser en dicha interpretación o ejecución. El más famoso tipo de prueba proyectiva es el </a:t>
            </a:r>
            <a:r>
              <a:rPr lang="es-ES" i="1" dirty="0"/>
              <a:t>test de Rorschach</a:t>
            </a:r>
            <a:r>
              <a:rPr lang="es-ES" dirty="0"/>
              <a:t>.</a:t>
            </a:r>
          </a:p>
          <a:p>
            <a:pPr lvl="1"/>
            <a:r>
              <a:rPr lang="es-ES_tradnl" dirty="0"/>
              <a:t>El test de Rorschach​ se utiliza principalmente para evaluar la personalidad. Consiste en una serie de 10 láminas que presentan manchas de tinta, las cuales se caracterizan por su ambigüedad y falta de estructuración. El psicólogo pide al sujeto que diga qué podrían ser las imágenes que ve en las manchas, como cuando uno identifica cosas en las nubes o en las brasas. A partir de sus respuestas, el especialista puede establecer o contrastar hipótesis acerca del funcionamiento psíquico de la persona examinada.</a:t>
            </a:r>
          </a:p>
        </p:txBody>
      </p:sp>
    </p:spTree>
    <p:extLst>
      <p:ext uri="{BB962C8B-B14F-4D97-AF65-F5344CB8AC3E}">
        <p14:creationId xmlns:p14="http://schemas.microsoft.com/office/powerpoint/2010/main" val="308552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Definición de Psicología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312433"/>
            <a:ext cx="8596668" cy="4728929"/>
          </a:xfrm>
        </p:spPr>
        <p:txBody>
          <a:bodyPr/>
          <a:lstStyle/>
          <a:p>
            <a:r>
              <a:rPr lang="es-ES_tradnl" b="1" dirty="0"/>
              <a:t>Psicología</a:t>
            </a:r>
            <a:r>
              <a:rPr lang="es-ES_tradnl" dirty="0"/>
              <a:t>: ciencia del comportamiento y de la conducta psíquica (mental) de las personas.</a:t>
            </a:r>
          </a:p>
          <a:p>
            <a:pPr lvl="1"/>
            <a:r>
              <a:rPr lang="es-ES_tradnl" dirty="0"/>
              <a:t>Con las </a:t>
            </a:r>
            <a:r>
              <a:rPr lang="es-ES_tradnl" i="1" dirty="0"/>
              <a:t>ciencias de la natu</a:t>
            </a:r>
            <a:r>
              <a:rPr lang="es-ES_tradnl" dirty="0"/>
              <a:t>raleza comparte:</a:t>
            </a:r>
          </a:p>
          <a:p>
            <a:pPr lvl="2"/>
            <a:r>
              <a:rPr lang="es-ES_tradnl" b="1" dirty="0"/>
              <a:t>Objetividad: </a:t>
            </a:r>
            <a:r>
              <a:rPr lang="es-ES_tradnl" dirty="0"/>
              <a:t>sus afirmaciones se corresponden con lo que ocurre en la realidad, no son solo opiniones.</a:t>
            </a:r>
          </a:p>
          <a:p>
            <a:pPr lvl="2"/>
            <a:r>
              <a:rPr lang="es-ES_tradnl" b="1" dirty="0"/>
              <a:t>Experimentación: </a:t>
            </a:r>
            <a:endParaRPr lang="es-ES_tradnl" dirty="0"/>
          </a:p>
          <a:p>
            <a:pPr lvl="2"/>
            <a:r>
              <a:rPr lang="es-ES_tradnl" b="1" dirty="0"/>
              <a:t>Predicción</a:t>
            </a:r>
            <a:r>
              <a:rPr lang="es-ES_tradnl" dirty="0"/>
              <a:t>: puede prever cómo será un fenómeno en el futuro</a:t>
            </a:r>
          </a:p>
          <a:p>
            <a:pPr lvl="2"/>
            <a:r>
              <a:rPr lang="es-ES_tradnl" b="1" dirty="0"/>
              <a:t>Matemáticas</a:t>
            </a:r>
            <a:r>
              <a:rPr lang="es-ES_tradnl" dirty="0"/>
              <a:t>: expresa sus resultados de forma matemática, de un modo exacto. Esto no es del todo cierto; en realidad, la psicología utiliza métodos estadísticos.</a:t>
            </a:r>
          </a:p>
          <a:p>
            <a:pPr lvl="1"/>
            <a:r>
              <a:rPr lang="es-ES_tradnl" dirty="0"/>
              <a:t>Con las </a:t>
            </a:r>
            <a:r>
              <a:rPr lang="es-ES_tradnl" i="1" dirty="0"/>
              <a:t>ciencias humanas </a:t>
            </a:r>
            <a:r>
              <a:rPr lang="es-ES_tradnl" dirty="0"/>
              <a:t>comparte: </a:t>
            </a:r>
            <a:r>
              <a:rPr lang="es-ES_tradnl" b="1" dirty="0"/>
              <a:t>interpretación</a:t>
            </a:r>
            <a:r>
              <a:rPr lang="es-ES_tradnl" dirty="0"/>
              <a:t>, crítica y análisis de la conducta humana. La psicología es una ciencia que estudia al hombre, y el hombre es algo que no se puede reducir a hechos o a matemáticas.</a:t>
            </a:r>
          </a:p>
        </p:txBody>
      </p:sp>
    </p:spTree>
    <p:extLst>
      <p:ext uri="{BB962C8B-B14F-4D97-AF65-F5344CB8AC3E}">
        <p14:creationId xmlns:p14="http://schemas.microsoft.com/office/powerpoint/2010/main" val="1267246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080C6-0F9D-4C9E-8E3B-D2CE46F3A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8377"/>
          </a:xfrm>
        </p:spPr>
        <p:txBody>
          <a:bodyPr/>
          <a:lstStyle/>
          <a:p>
            <a:r>
              <a:rPr lang="es-ES" dirty="0"/>
              <a:t>Métodos objetivos (1/2)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32F98B-0461-4803-BB50-772E10FF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3823"/>
            <a:ext cx="9161258" cy="4467539"/>
          </a:xfrm>
        </p:spPr>
        <p:txBody>
          <a:bodyPr>
            <a:normAutofit lnSpcReduction="10000"/>
          </a:bodyPr>
          <a:lstStyle/>
          <a:p>
            <a:r>
              <a:rPr lang="es-ES" dirty="0"/>
              <a:t>Pretender </a:t>
            </a:r>
            <a:r>
              <a:rPr lang="es-ES" b="1" dirty="0"/>
              <a:t>determinar</a:t>
            </a:r>
            <a:r>
              <a:rPr lang="es-ES" dirty="0"/>
              <a:t> los hechos exactos, cuantificarlos y relacionarlos por medio de leyes.</a:t>
            </a:r>
          </a:p>
          <a:p>
            <a:r>
              <a:rPr lang="es-ES" dirty="0"/>
              <a:t>La psicología los toma de las ciencias naturales.</a:t>
            </a:r>
          </a:p>
          <a:p>
            <a:r>
              <a:rPr lang="es-ES" dirty="0"/>
              <a:t>Los principales son: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b="1" dirty="0"/>
              <a:t>Observación naturalista</a:t>
            </a:r>
            <a:r>
              <a:rPr lang="es-ES" dirty="0"/>
              <a:t>: se estudia al sujeto en su medio natural, y no en condiciones creadas artificialmente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b="1" dirty="0"/>
              <a:t>Estudio de casos singulares</a:t>
            </a:r>
            <a:r>
              <a:rPr lang="es-ES" dirty="0"/>
              <a:t>: similar a la observación naturalista, difiere de ésta en la mayor atención prestada a unos pocos casos individuales.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b="1" dirty="0"/>
              <a:t>Investigación correlacional</a:t>
            </a:r>
            <a:r>
              <a:rPr lang="es-ES" dirty="0"/>
              <a:t>: se llama </a:t>
            </a:r>
            <a:r>
              <a:rPr lang="es-ES" b="1" dirty="0"/>
              <a:t>correlación</a:t>
            </a:r>
            <a:r>
              <a:rPr lang="es-ES" dirty="0"/>
              <a:t> a la relación entre dos o más conjuntos de valores numéricos, de forma que el aumento o disminución de la cantidad en uno de ellos se corresponde con el aumento o la disminución de la cantidad en el otro conjunto. La correlación puede ser </a:t>
            </a:r>
            <a:r>
              <a:rPr lang="es-ES" b="1" dirty="0"/>
              <a:t>positiva</a:t>
            </a:r>
            <a:r>
              <a:rPr lang="es-ES" dirty="0"/>
              <a:t> (aumento corresponde a aumento) o </a:t>
            </a:r>
            <a:r>
              <a:rPr lang="es-ES" b="1" dirty="0"/>
              <a:t>negativa</a:t>
            </a:r>
            <a:r>
              <a:rPr lang="es-ES" dirty="0"/>
              <a:t> (aumento corresponde a disminución. Una buena parte de los estudios psicológicos se basa en aplicar la estadística a los fenómenos observados en grandes grupos de población, buscando la aparición de dichas correlaciones.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95532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080C6-0F9D-4C9E-8E3B-D2CE46F3A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8377"/>
          </a:xfrm>
        </p:spPr>
        <p:txBody>
          <a:bodyPr/>
          <a:lstStyle/>
          <a:p>
            <a:r>
              <a:rPr lang="es-ES" dirty="0"/>
              <a:t>Métodos objetivos (2/2)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32F98B-0461-4803-BB50-772E10FF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3823"/>
            <a:ext cx="9161258" cy="4467539"/>
          </a:xfrm>
        </p:spPr>
        <p:txBody>
          <a:bodyPr>
            <a:normAutofit fontScale="92500" lnSpcReduction="20000"/>
          </a:bodyPr>
          <a:lstStyle/>
          <a:p>
            <a:pPr marL="800100" lvl="1" indent="-342900">
              <a:buFont typeface="+mj-lt"/>
              <a:buAutoNum type="arabicPeriod" startAt="4"/>
            </a:pPr>
            <a:r>
              <a:rPr lang="es-ES" b="1" dirty="0"/>
              <a:t>Investigación experimental: </a:t>
            </a:r>
            <a:r>
              <a:rPr lang="es-ES" dirty="0"/>
              <a:t>un experimento consiste en la creación y variación de condiciones artificiales para determinar cómo influyen en los sucesos estudiados. Normalmente, el objetivo es comprobar una </a:t>
            </a:r>
            <a:r>
              <a:rPr lang="es-ES" b="1" dirty="0"/>
              <a:t>hipótesis de trabajo</a:t>
            </a:r>
            <a:r>
              <a:rPr lang="es-ES" dirty="0"/>
              <a:t> que previamente ha sido formulada sin ningún tipo de ambigüedad. Dado que no se puede experimentar con toda la población, en el experimento se escoge a una muestra representativa y los resultados se extrapolan a toda la población.</a:t>
            </a:r>
          </a:p>
          <a:p>
            <a:pPr marL="457200" lvl="1" indent="0">
              <a:buNone/>
            </a:pPr>
            <a:r>
              <a:rPr lang="es-ES" dirty="0"/>
              <a:t>Los pasos del método experimental son: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b="1" dirty="0"/>
              <a:t>Formulación de una hipótesis de trabajo</a:t>
            </a:r>
            <a:r>
              <a:rPr lang="es-ES" dirty="0"/>
              <a:t> acerca de la incidencia de un factor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b="1" dirty="0"/>
              <a:t>Deducción de consecuencias empíricamente comprobables</a:t>
            </a:r>
            <a:r>
              <a:rPr lang="es-ES" dirty="0"/>
              <a:t> de la hipótesis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dirty="0"/>
              <a:t>Selección de una </a:t>
            </a:r>
            <a:r>
              <a:rPr lang="es-ES" b="1" dirty="0"/>
              <a:t>muestra</a:t>
            </a:r>
            <a:r>
              <a:rPr lang="es-ES" dirty="0"/>
              <a:t> de población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dirty="0"/>
              <a:t>División de la muestra en, al menos, dos grupos: uno en donde la presencia, ausencia o cantidad de la variable independiente es controlada por el experimentador (grupo experimental) y otro (grupo de control) en donde dicha circunstancia o se tiene en cuenta.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b="1" dirty="0"/>
              <a:t>Comprobación</a:t>
            </a:r>
            <a:r>
              <a:rPr lang="es-ES" dirty="0"/>
              <a:t> de la presencia o cantidad del efecto o variable dependiente en el grupo experimental, significativamente diferente de su aparición en el grupo de control.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dirty="0"/>
              <a:t>Repetición del experimento </a:t>
            </a:r>
            <a:r>
              <a:rPr lang="es-ES" b="1" dirty="0"/>
              <a:t>variando el resto de condiciones </a:t>
            </a:r>
            <a:r>
              <a:rPr lang="es-ES" dirty="0"/>
              <a:t>hasta asegurar la relación causal entre variable independiente y variable dependiente.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5103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8EBF1-B889-4303-AFCD-74E05315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Especialidades de la psicología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726B0E-0C3C-4606-BFB3-261742D7A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Aunque la APA (American </a:t>
            </a:r>
            <a:r>
              <a:rPr lang="es-ES" dirty="0" err="1"/>
              <a:t>Psichological</a:t>
            </a:r>
            <a:r>
              <a:rPr lang="es-ES" dirty="0"/>
              <a:t> </a:t>
            </a:r>
            <a:r>
              <a:rPr lang="es-ES" dirty="0" err="1"/>
              <a:t>Association</a:t>
            </a:r>
            <a:r>
              <a:rPr lang="es-ES" dirty="0"/>
              <a:t>) distingue 56 divisiones dentro de la psicología, nosotros lo dividiremos </a:t>
            </a:r>
            <a:r>
              <a:rPr lang="es-ES_tradnl" dirty="0"/>
              <a:t>básicamente en 2:</a:t>
            </a:r>
            <a:endParaRPr lang="es-ES" dirty="0"/>
          </a:p>
          <a:p>
            <a:endParaRPr lang="es-ES_tradnl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:a16="http://schemas.microsoft.com/office/drawing/2014/main" id="{C9CB0FEC-ED29-4ED8-AB9D-7C063DC2835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51303059"/>
                  </p:ext>
                </p:extLst>
              </p:nvPr>
            </p:nvGraphicFramePr>
            <p:xfrm>
              <a:off x="1157168" y="3028949"/>
              <a:ext cx="3048000" cy="1714500"/>
            </p:xfrm>
            <a:graphic>
              <a:graphicData uri="http://schemas.microsoft.com/office/powerpoint/2016/slidezoom">
                <pslz:sldZm>
                  <pslz:sldZmObj sldId="279" cId="4140257484">
                    <pslz:zmPr id="{8E78F39C-6568-42E6-92CC-F46996BCA537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Vista general de diapositiva 4">
                <a:extLst>
                  <a:ext uri="{FF2B5EF4-FFF2-40B4-BE49-F238E27FC236}">
                    <a16:creationId xmlns:a16="http://schemas.microsoft.com/office/drawing/2014/main" id="{C9CB0FEC-ED29-4ED8-AB9D-7C063DC283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7168" y="302894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Vista general de diapositiva 6">
                <a:extLst>
                  <a:ext uri="{FF2B5EF4-FFF2-40B4-BE49-F238E27FC236}">
                    <a16:creationId xmlns:a16="http://schemas.microsoft.com/office/drawing/2014/main" id="{5553F8E4-882A-42EF-9D81-F025498CAD5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7831944"/>
                  </p:ext>
                </p:extLst>
              </p:nvPr>
            </p:nvGraphicFramePr>
            <p:xfrm>
              <a:off x="4655507" y="3028949"/>
              <a:ext cx="3048000" cy="1714500"/>
            </p:xfrm>
            <a:graphic>
              <a:graphicData uri="http://schemas.microsoft.com/office/powerpoint/2016/slidezoom">
                <pslz:sldZm>
                  <pslz:sldZmObj sldId="280" cId="1261265086">
                    <pslz:zmPr id="{5FD06B56-4D04-4A84-A38C-640D3AA399C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Vista general de diapositiva 6">
                <a:extLst>
                  <a:ext uri="{FF2B5EF4-FFF2-40B4-BE49-F238E27FC236}">
                    <a16:creationId xmlns:a16="http://schemas.microsoft.com/office/drawing/2014/main" id="{5553F8E4-882A-42EF-9D81-F025498CAD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5507" y="302894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2839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12F06-003E-4B25-86A2-5DBB212B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Psicología teórica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501DE1-ED9B-4547-A0DD-A3BE932D4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Comprende los diferentes campos de conocimiento que han estudiado los psicólogos: </a:t>
            </a:r>
            <a:r>
              <a:rPr lang="es-ES" b="1" dirty="0"/>
              <a:t>psicología general, psicología evolutiva</a:t>
            </a:r>
            <a:r>
              <a:rPr lang="es-ES" b="1" i="1" dirty="0"/>
              <a:t>, </a:t>
            </a:r>
            <a:r>
              <a:rPr lang="es-ES" b="1" dirty="0"/>
              <a:t>psicología del aprendizaje, neurociencia, psicología social, etc.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4025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928E7-9FC0-4667-96A1-B764781DC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Psicología aplicada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05759A-3CF3-40F8-A8AD-B025C24A5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Incluye campos en los que el trabajo del psicólogo puede resultar útil para el funcionamiento de las instituciones y adaptación de los individuos a sus condiciones de vida y trabajo.</a:t>
            </a:r>
          </a:p>
          <a:p>
            <a:r>
              <a:rPr lang="es-ES" dirty="0"/>
              <a:t>Algunas de las ramas son: psicología educativa, psicología del trabajo y las organización, orientación familiar, asesorías psicológicas en diferentes terrenos: policía, justicia deporte.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612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DCCBE-2628-4697-9074-0165738A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Fin del tema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D716A1-78ED-43F9-98FF-AE77D2E12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759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5974" y="267625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s-ES_tradnl" sz="5400" dirty="0"/>
              <a:t>Historia de la psicología</a:t>
            </a:r>
          </a:p>
        </p:txBody>
      </p:sp>
    </p:spTree>
    <p:extLst>
      <p:ext uri="{BB962C8B-B14F-4D97-AF65-F5344CB8AC3E}">
        <p14:creationId xmlns:p14="http://schemas.microsoft.com/office/powerpoint/2010/main" val="137406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La psicología como estudio del alma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Platón: el alma es una realidad existente en si, distinta e independiente del cuerpo; aunque puede existir sin el cuerpo, actualmente está unida a él de forma </a:t>
            </a:r>
            <a:r>
              <a:rPr lang="es-ES_tradnl" b="1" dirty="0"/>
              <a:t>accidental</a:t>
            </a:r>
            <a:r>
              <a:rPr lang="es-ES_tradnl" dirty="0"/>
              <a:t>.</a:t>
            </a:r>
          </a:p>
          <a:p>
            <a:r>
              <a:rPr lang="es-ES_tradnl" dirty="0"/>
              <a:t>Aristóteles: el alma es la </a:t>
            </a:r>
            <a:r>
              <a:rPr lang="es-ES_tradnl" b="1" dirty="0"/>
              <a:t>forma sustancial </a:t>
            </a:r>
            <a:r>
              <a:rPr lang="es-ES_tradnl" dirty="0"/>
              <a:t>del cuerpo vivo, es decir, aquello que diferencia a los cuerpos vivos de los no vivos. Alma y cuerpo son interdependientes, y no pueden existir por separado. El alma da forma al cuerpo, de modo que sin alma, el cuerpo no podría existir; y sin cuerpo el alma no tendría sentido.</a:t>
            </a:r>
          </a:p>
        </p:txBody>
      </p:sp>
    </p:spTree>
    <p:extLst>
      <p:ext uri="{BB962C8B-B14F-4D97-AF65-F5344CB8AC3E}">
        <p14:creationId xmlns:p14="http://schemas.microsoft.com/office/powerpoint/2010/main" val="932153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La psicología como estudio de la mente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516828"/>
            <a:ext cx="8596668" cy="5131397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/>
              <a:t>En el s. XVII Descartes distingue dos tipos de sustancias:</a:t>
            </a:r>
          </a:p>
          <a:p>
            <a:pPr lvl="1"/>
            <a:r>
              <a:rPr lang="es-ES_tradnl" dirty="0"/>
              <a:t>Sustancia extensa: son las cosas materiales, que ocupan una extensión en el espacio; se comportan de acuerdo a las leyes de la mecánica, es decir, son máquinas.</a:t>
            </a:r>
          </a:p>
          <a:p>
            <a:pPr lvl="1"/>
            <a:r>
              <a:rPr lang="es-ES_tradnl" dirty="0"/>
              <a:t>Sustancia pensante: es algo espiritual, inmaterial, no ocupa ningún espacio. Está dotada de libertad y voluntad</a:t>
            </a:r>
          </a:p>
          <a:p>
            <a:r>
              <a:rPr lang="es-ES_tradnl" dirty="0"/>
              <a:t>Según Descartes, todos los seres que existen son sustancias extensas; sólo el hombre es un compuesto de dos sustancias: sustancia extensa y sustancia pensante.</a:t>
            </a:r>
          </a:p>
          <a:p>
            <a:pPr lvl="1"/>
            <a:r>
              <a:rPr lang="es-ES_tradnl" dirty="0"/>
              <a:t>Esto quiere decir que sólo el hombre es libre y tiene sentimientos. El resto de los animales son simples máquinas.</a:t>
            </a:r>
          </a:p>
          <a:p>
            <a:r>
              <a:rPr lang="es-ES_tradnl" dirty="0"/>
              <a:t>Según Descartes, el alma, el pensamiento, es aquello de lo que primero tenemos conocimiento; se capta mediante la </a:t>
            </a:r>
            <a:r>
              <a:rPr lang="es-ES_tradnl" i="1" dirty="0"/>
              <a:t>auto-observación</a:t>
            </a:r>
            <a:r>
              <a:rPr lang="es-ES_tradnl" dirty="0"/>
              <a:t> (lo que más tarde se denominará </a:t>
            </a:r>
            <a:r>
              <a:rPr lang="es-ES_tradnl" i="1" dirty="0"/>
              <a:t>introspección</a:t>
            </a:r>
            <a:r>
              <a:rPr lang="es-ES_tradnl" dirty="0"/>
              <a:t>).</a:t>
            </a:r>
          </a:p>
          <a:p>
            <a:r>
              <a:rPr lang="es-ES_tradnl" dirty="0"/>
              <a:t>La diferencia entre lo corporal y lo mental es que lo corporal es intersubjetivo, extenso y, por tanto, localizable en el espacio; mientras que lo mental es subjetivo e inextenso.</a:t>
            </a:r>
          </a:p>
          <a:p>
            <a:r>
              <a:rPr lang="es-ES_tradnl" dirty="0"/>
              <a:t>Según Descartes, la unión entre lo mental y lo físico se da en la </a:t>
            </a:r>
            <a:r>
              <a:rPr lang="es-ES_tradnl" i="1" dirty="0"/>
              <a:t>glándula pineal</a:t>
            </a:r>
            <a:r>
              <a:rPr lang="es-ES_tradnl" dirty="0"/>
              <a:t>.</a:t>
            </a:r>
          </a:p>
          <a:p>
            <a:r>
              <a:rPr lang="es-ES" dirty="0"/>
              <a:t>Con Descartes surge lo que se denomina </a:t>
            </a:r>
            <a:r>
              <a:rPr lang="es-ES" i="1" dirty="0"/>
              <a:t>el problema mente-cerebro</a:t>
            </a:r>
            <a:endParaRPr lang="es-ES_tradnl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:a16="http://schemas.microsoft.com/office/drawing/2014/main" id="{0CA3E257-D249-4F00-92A2-93BCDA63B68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9610472"/>
                  </p:ext>
                </p:extLst>
              </p:nvPr>
            </p:nvGraphicFramePr>
            <p:xfrm>
              <a:off x="9103345" y="4620358"/>
              <a:ext cx="3048000" cy="1714500"/>
            </p:xfrm>
            <a:graphic>
              <a:graphicData uri="http://schemas.microsoft.com/office/powerpoint/2016/slidezoom">
                <pslz:sldZm>
                  <pslz:sldZmObj sldId="281" cId="838421249">
                    <pslz:zmPr id="{52399B23-6874-4EFA-9A1E-65D3709B4D98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Vista general de diapositiva 4">
                <a:extLst>
                  <a:ext uri="{FF2B5EF4-FFF2-40B4-BE49-F238E27FC236}">
                    <a16:creationId xmlns:a16="http://schemas.microsoft.com/office/drawing/2014/main" id="{0CA3E257-D249-4F00-92A2-93BCDA63B68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03345" y="4620358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386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4EDA2-D2D4-4219-879B-3B95BC0D2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9585"/>
          </a:xfrm>
        </p:spPr>
        <p:txBody>
          <a:bodyPr/>
          <a:lstStyle/>
          <a:p>
            <a:r>
              <a:rPr lang="es-ES" dirty="0"/>
              <a:t>El problema mente cerebro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1EA802-39C1-4690-A5AE-151DFAFB6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9185"/>
            <a:ext cx="8596668" cy="4652177"/>
          </a:xfrm>
        </p:spPr>
        <p:txBody>
          <a:bodyPr/>
          <a:lstStyle/>
          <a:p>
            <a:r>
              <a:rPr lang="es-ES" dirty="0"/>
              <a:t>El </a:t>
            </a:r>
            <a:r>
              <a:rPr lang="es-ES" i="1" dirty="0"/>
              <a:t>problema mente-cerebro </a:t>
            </a:r>
            <a:r>
              <a:rPr lang="es-ES" dirty="0"/>
              <a:t>consiste en intentar averiguar cuál es la relación entre la mente y el cerebro. Desde la época de Descartes hasta hoy las soluciones que se han dado a este problema han sido:</a:t>
            </a:r>
          </a:p>
          <a:p>
            <a:pPr lvl="1"/>
            <a:r>
              <a:rPr lang="es-ES" b="1" dirty="0"/>
              <a:t>Dualismo interaccionista</a:t>
            </a:r>
            <a:r>
              <a:rPr lang="es-ES" dirty="0"/>
              <a:t>: el cerebro (o una parte de él) es el intermediario entre la mente y la materia.</a:t>
            </a:r>
          </a:p>
          <a:p>
            <a:pPr lvl="1"/>
            <a:r>
              <a:rPr lang="es-ES" b="1" dirty="0"/>
              <a:t>Paralelismo psicofísico: </a:t>
            </a:r>
            <a:r>
              <a:rPr lang="es-ES" dirty="0"/>
              <a:t>no hay relación directa entre lo mental y lo físico, aunque sí una correspondencia o “armonía” que debe explicarse desde razones distintas a su influencia mutua.</a:t>
            </a:r>
          </a:p>
          <a:p>
            <a:pPr lvl="1"/>
            <a:r>
              <a:rPr lang="es-ES" b="1" dirty="0"/>
              <a:t>Reduccionismo </a:t>
            </a:r>
            <a:r>
              <a:rPr lang="es-ES" b="1" dirty="0" err="1"/>
              <a:t>fisicalista</a:t>
            </a:r>
            <a:r>
              <a:rPr lang="es-ES" dirty="0"/>
              <a:t>: también llamado materialismo, afirma que la mente es una dimensión de la materia.</a:t>
            </a:r>
          </a:p>
          <a:p>
            <a:pPr lvl="1"/>
            <a:r>
              <a:rPr lang="es-ES" b="1" dirty="0"/>
              <a:t>Reduccionismo mentalista</a:t>
            </a:r>
            <a:r>
              <a:rPr lang="es-ES" dirty="0"/>
              <a:t>: también llamado espiritualismo, afirma que la materia sólo es una dimensión de la mente.</a:t>
            </a:r>
          </a:p>
          <a:p>
            <a:pPr lvl="1"/>
            <a:r>
              <a:rPr lang="es-ES" b="1" dirty="0" err="1"/>
              <a:t>Emergentismo</a:t>
            </a:r>
            <a:r>
              <a:rPr lang="es-ES" dirty="0"/>
              <a:t>: sostiene que lo mental emerge a partir de lo físico una vez alcanzado cierto grado de desarrollo evolutivo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83842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C6EB5-407A-40D1-89E7-B0E48A53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orígenes de la psicología científica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CE522F-3B58-4255-943A-8677B1D19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:a16="http://schemas.microsoft.com/office/drawing/2014/main" id="{650C81F0-F948-4CD5-A6C4-842300B1077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8748005"/>
                  </p:ext>
                </p:extLst>
              </p:nvPr>
            </p:nvGraphicFramePr>
            <p:xfrm>
              <a:off x="1157210" y="3134458"/>
              <a:ext cx="3048000" cy="1714500"/>
            </p:xfrm>
            <a:graphic>
              <a:graphicData uri="http://schemas.microsoft.com/office/powerpoint/2016/slidezoom">
                <pslz:sldZm>
                  <pslz:sldZmObj sldId="262" cId="913358616">
                    <pslz:zmPr id="{99F246A5-86E3-423F-9E49-C63327265BB9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Vista general de diapositiva 4">
                <a:extLst>
                  <a:ext uri="{FF2B5EF4-FFF2-40B4-BE49-F238E27FC236}">
                    <a16:creationId xmlns:a16="http://schemas.microsoft.com/office/drawing/2014/main" id="{650C81F0-F948-4CD5-A6C4-842300B107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7210" y="3134458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Vista general de diapositiva 6">
                <a:extLst>
                  <a:ext uri="{FF2B5EF4-FFF2-40B4-BE49-F238E27FC236}">
                    <a16:creationId xmlns:a16="http://schemas.microsoft.com/office/drawing/2014/main" id="{715812AF-619C-4DA6-B359-1DD7E7806AB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43020593"/>
                  </p:ext>
                </p:extLst>
              </p:nvPr>
            </p:nvGraphicFramePr>
            <p:xfrm>
              <a:off x="5824800" y="3134458"/>
              <a:ext cx="3048000" cy="1714500"/>
            </p:xfrm>
            <a:graphic>
              <a:graphicData uri="http://schemas.microsoft.com/office/powerpoint/2016/slidezoom">
                <pslz:sldZm>
                  <pslz:sldZmObj sldId="263" cId="2016566618">
                    <pslz:zmPr id="{4F6C5DDF-A89A-4754-9E57-996580850BA8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Vista general de diapositiva 6">
                <a:extLst>
                  <a:ext uri="{FF2B5EF4-FFF2-40B4-BE49-F238E27FC236}">
                    <a16:creationId xmlns:a16="http://schemas.microsoft.com/office/drawing/2014/main" id="{715812AF-619C-4DA6-B359-1DD7E7806A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24800" y="3134458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6425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nacimiento de la psicología como ciencia: Wilhelm Wundt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9015306" cy="3880773"/>
          </a:xfrm>
        </p:spPr>
        <p:txBody>
          <a:bodyPr/>
          <a:lstStyle/>
          <a:p>
            <a:r>
              <a:rPr lang="es-ES_tradnl" dirty="0"/>
              <a:t>En 1870 </a:t>
            </a:r>
            <a:r>
              <a:rPr lang="es-ES_tradnl" b="1" dirty="0"/>
              <a:t>Wilhelm Wundt </a:t>
            </a:r>
            <a:r>
              <a:rPr lang="es-ES_tradnl" dirty="0"/>
              <a:t>creó el primer laboratorio de psicología; es por ello que se considera a Wundt el creador de la psicología científica o experimental.</a:t>
            </a:r>
          </a:p>
          <a:p>
            <a:r>
              <a:rPr lang="es-ES_tradnl" dirty="0"/>
              <a:t>La psicofísica (como la llamó Wundt) trataba de someter los elementos subjetivos o mentales a un control objetivo. Dado que ningún aparato, pensaba Wundt, puede registrar lo que ocurre en la mente, el método que utilizaba Wundt era la </a:t>
            </a:r>
            <a:r>
              <a:rPr lang="es-ES_tradnl" b="1" dirty="0"/>
              <a:t>introspección</a:t>
            </a:r>
            <a:r>
              <a:rPr lang="es-ES_tradnl" dirty="0"/>
              <a:t>.</a:t>
            </a:r>
          </a:p>
          <a:p>
            <a:pPr lvl="1"/>
            <a:r>
              <a:rPr lang="es-ES_tradnl" b="1" dirty="0"/>
              <a:t>Introspección</a:t>
            </a:r>
            <a:r>
              <a:rPr lang="es-ES_tradnl" dirty="0"/>
              <a:t>: autoobservación, observación de hechos subjetivos (aquellos cuyo conocimiento directo es exclusivo de un único sujeto), tales como sensaciones, sentimientos o pensamientos.</a:t>
            </a:r>
          </a:p>
          <a:p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91335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estructuralismo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Según el </a:t>
            </a:r>
            <a:r>
              <a:rPr lang="es-ES" b="1" dirty="0"/>
              <a:t>estructuralismo</a:t>
            </a:r>
            <a:r>
              <a:rPr lang="es-ES" dirty="0"/>
              <a:t>, la psicología:</a:t>
            </a:r>
          </a:p>
          <a:p>
            <a:pPr lvl="1"/>
            <a:r>
              <a:rPr lang="es-ES" dirty="0"/>
              <a:t>Estudia la mente, </a:t>
            </a:r>
            <a:r>
              <a:rPr lang="es-ES" b="1" dirty="0"/>
              <a:t>conciencia </a:t>
            </a:r>
            <a:r>
              <a:rPr lang="es-ES" dirty="0"/>
              <a:t>o experiencia interna</a:t>
            </a:r>
          </a:p>
          <a:p>
            <a:pPr lvl="1"/>
            <a:r>
              <a:rPr lang="es-ES" dirty="0"/>
              <a:t>En la mente descubrimos unos elementos o datos primarios, como las sensaciones, que se agrupan entre sí dando lugar a una </a:t>
            </a:r>
            <a:r>
              <a:rPr lang="es-ES" b="1" dirty="0"/>
              <a:t>estructura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El único método posible de estudio de lo mental es la autoobservación o </a:t>
            </a:r>
            <a:r>
              <a:rPr lang="es-ES" b="1" dirty="0"/>
              <a:t>introspección</a:t>
            </a:r>
            <a:r>
              <a:rPr lang="es-ES" dirty="0"/>
              <a:t> y posterior comunicación de los datos obtenidos, pero siempre sometida a unas condiciones de control impuestas por el investigador para asegurar su validez científica.</a:t>
            </a:r>
          </a:p>
          <a:p>
            <a:pPr lvl="1"/>
            <a:r>
              <a:rPr lang="es-ES" dirty="0"/>
              <a:t>De lo anterior se sigue que el único sujeto experimental de la psicología es el </a:t>
            </a:r>
            <a:r>
              <a:rPr lang="es-ES" b="1" dirty="0"/>
              <a:t>ser humano</a:t>
            </a:r>
            <a:r>
              <a:rPr lang="es-ES" dirty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1656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Faceta</Template>
  <TotalTime>1</TotalTime>
  <Words>2106</Words>
  <Application>Microsoft Office PowerPoint</Application>
  <PresentationFormat>Panorámica</PresentationFormat>
  <Paragraphs>104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Wingdings 3</vt:lpstr>
      <vt:lpstr>Faceta</vt:lpstr>
      <vt:lpstr>¿Qué es la Psicología?</vt:lpstr>
      <vt:lpstr>Definición de Psicología</vt:lpstr>
      <vt:lpstr>Historia de la psicología</vt:lpstr>
      <vt:lpstr>La psicología como estudio del alma</vt:lpstr>
      <vt:lpstr>La psicología como estudio de la mente</vt:lpstr>
      <vt:lpstr>El problema mente cerebro</vt:lpstr>
      <vt:lpstr>Los orígenes de la psicología científica</vt:lpstr>
      <vt:lpstr>El nacimiento de la psicología como ciencia: Wilhelm Wundt</vt:lpstr>
      <vt:lpstr>El estructuralismo</vt:lpstr>
      <vt:lpstr>La psicología en el siglo XX</vt:lpstr>
      <vt:lpstr>Funcionalismo</vt:lpstr>
      <vt:lpstr>Conductismo</vt:lpstr>
      <vt:lpstr>Psicoanálisis</vt:lpstr>
      <vt:lpstr>Psicología de la Gestalt</vt:lpstr>
      <vt:lpstr>Psicología humanista y existencialista</vt:lpstr>
      <vt:lpstr>Psicología cognitiva</vt:lpstr>
      <vt:lpstr>Los métodos de la psicología</vt:lpstr>
      <vt:lpstr>Métodos comprensivos</vt:lpstr>
      <vt:lpstr>Prueba proyectiva</vt:lpstr>
      <vt:lpstr>Métodos objetivos (1/2)</vt:lpstr>
      <vt:lpstr>Métodos objetivos (2/2)</vt:lpstr>
      <vt:lpstr>Especialidades de la psicología</vt:lpstr>
      <vt:lpstr>Psicología teórica</vt:lpstr>
      <vt:lpstr>Psicología aplicada</vt:lpstr>
      <vt:lpstr>Fin del tema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la Psicología?</dc:title>
  <dc:creator>Angel Jesús Pérez Jiménez</dc:creator>
  <cp:keywords>psicología</cp:keywords>
  <cp:lastModifiedBy>Angel Jesús Pérez Jiménez</cp:lastModifiedBy>
  <cp:revision>10</cp:revision>
  <dcterms:created xsi:type="dcterms:W3CDTF">2017-09-17T16:02:47Z</dcterms:created>
  <dcterms:modified xsi:type="dcterms:W3CDTF">2017-09-19T09:18:26Z</dcterms:modified>
  <cp:category>enseñanza</cp:category>
  <cp:contentStatus/>
</cp:coreProperties>
</file>